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8" r:id="rId19"/>
    <p:sldId id="258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8343"/>
    <a:srgbClr val="17254C"/>
    <a:srgbClr val="C79F66"/>
    <a:srgbClr val="C39D63"/>
    <a:srgbClr val="DF9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232" autoAdjust="0"/>
    <p:restoredTop sz="94681" autoAdjust="0"/>
  </p:normalViewPr>
  <p:slideViewPr>
    <p:cSldViewPr snapToGrid="0">
      <p:cViewPr varScale="1">
        <p:scale>
          <a:sx n="73" d="100"/>
          <a:sy n="73" d="100"/>
        </p:scale>
        <p:origin x="9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9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8B32F-25B3-4BA1-9ECB-EBB6EC80C3B6}" type="datetimeFigureOut">
              <a:rPr lang="tr-TR" smtClean="0"/>
              <a:t>9.11.2023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FB68A-5ED6-4947-94FD-F93A87D14F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83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90"/>
            <a:ext cx="12192000" cy="6930189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 hasCustomPrompt="1"/>
          </p:nvPr>
        </p:nvSpPr>
        <p:spPr>
          <a:xfrm>
            <a:off x="847725" y="2433636"/>
            <a:ext cx="10496550" cy="959268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17254C"/>
                </a:solidFill>
                <a:latin typeface="+mn-lt"/>
                <a:ea typeface="Adobe Fan Heiti Std B" panose="020B0700000000000000" pitchFamily="34" charset="-128"/>
              </a:defRPr>
            </a:lvl1pPr>
          </a:lstStyle>
          <a:p>
            <a:r>
              <a:rPr lang="tr-TR" dirty="0" smtClean="0"/>
              <a:t>DERS ADI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2981826" y="3820289"/>
            <a:ext cx="6228348" cy="503031"/>
          </a:xfr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rgbClr val="AF834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 smtClean="0"/>
              <a:t>KONU BAŞLIĞI</a:t>
            </a:r>
            <a:endParaRPr lang="tr-TR" dirty="0"/>
          </a:p>
        </p:txBody>
      </p:sp>
      <p:sp>
        <p:nvSpPr>
          <p:cNvPr id="22" name="Metin Yer Tutucusu 21"/>
          <p:cNvSpPr>
            <a:spLocks noGrp="1"/>
          </p:cNvSpPr>
          <p:nvPr>
            <p:ph type="body" sz="quarter" idx="10" hasCustomPrompt="1"/>
          </p:nvPr>
        </p:nvSpPr>
        <p:spPr>
          <a:xfrm>
            <a:off x="2981826" y="4704368"/>
            <a:ext cx="6228348" cy="485775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>
                <a:solidFill>
                  <a:srgbClr val="17254C"/>
                </a:solidFill>
                <a:latin typeface="+mj-lt"/>
              </a:defRPr>
            </a:lvl1pPr>
          </a:lstStyle>
          <a:p>
            <a:r>
              <a:rPr lang="tr-TR" dirty="0" smtClean="0"/>
              <a:t>x. HAFTA</a:t>
            </a:r>
            <a:endParaRPr lang="tr-TR" dirty="0"/>
          </a:p>
        </p:txBody>
      </p:sp>
      <p:sp>
        <p:nvSpPr>
          <p:cNvPr id="23" name="Metin Yer Tutucusu 21"/>
          <p:cNvSpPr>
            <a:spLocks noGrp="1"/>
          </p:cNvSpPr>
          <p:nvPr>
            <p:ph type="body" sz="quarter" idx="11" hasCustomPrompt="1"/>
          </p:nvPr>
        </p:nvSpPr>
        <p:spPr>
          <a:xfrm>
            <a:off x="2981826" y="5527832"/>
            <a:ext cx="6228348" cy="485775"/>
          </a:xfrm>
        </p:spPr>
        <p:txBody>
          <a:bodyPr>
            <a:noAutofit/>
          </a:bodyPr>
          <a:lstStyle>
            <a:lvl1pPr marL="0" indent="0" algn="ctr">
              <a:buNone/>
              <a:defRPr sz="3200" b="1" i="0" baseline="0">
                <a:solidFill>
                  <a:srgbClr val="17254C"/>
                </a:solidFill>
                <a:latin typeface="+mj-lt"/>
              </a:defRPr>
            </a:lvl1pPr>
          </a:lstStyle>
          <a:p>
            <a:r>
              <a:rPr lang="tr-TR" dirty="0" smtClean="0"/>
              <a:t>Unvan Ad </a:t>
            </a:r>
            <a:r>
              <a:rPr lang="tr-TR" dirty="0" err="1" smtClean="0"/>
              <a:t>Soyad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865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 hasCustomPrompt="1"/>
          </p:nvPr>
        </p:nvSpPr>
        <p:spPr>
          <a:xfrm>
            <a:off x="1038225" y="965201"/>
            <a:ext cx="8810625" cy="701674"/>
          </a:xfrm>
        </p:spPr>
        <p:txBody>
          <a:bodyPr>
            <a:normAutofit/>
          </a:bodyPr>
          <a:lstStyle>
            <a:lvl1pPr algn="l">
              <a:defRPr sz="4000" b="1" baseline="0">
                <a:solidFill>
                  <a:srgbClr val="AF8343"/>
                </a:solidFill>
              </a:defRPr>
            </a:lvl1pPr>
          </a:lstStyle>
          <a:p>
            <a:r>
              <a:rPr lang="tr-TR" dirty="0" smtClean="0"/>
              <a:t>BAŞLIK EKLEMEK  İÇİN TIKLAYIN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1038225" y="1771650"/>
            <a:ext cx="9825037" cy="4137818"/>
          </a:xfrm>
        </p:spPr>
        <p:txBody>
          <a:bodyPr/>
          <a:lstStyle>
            <a:lvl1pPr>
              <a:defRPr baseline="0">
                <a:solidFill>
                  <a:srgbClr val="17254C"/>
                </a:solidFill>
              </a:defRPr>
            </a:lvl1pPr>
            <a:lvl2pPr>
              <a:defRPr>
                <a:solidFill>
                  <a:srgbClr val="17254C"/>
                </a:solidFill>
              </a:defRPr>
            </a:lvl2pPr>
            <a:lvl3pPr>
              <a:defRPr>
                <a:solidFill>
                  <a:srgbClr val="17254C"/>
                </a:solidFill>
              </a:defRPr>
            </a:lvl3pPr>
            <a:lvl4pPr>
              <a:defRPr>
                <a:solidFill>
                  <a:srgbClr val="17254C"/>
                </a:solidFill>
              </a:defRPr>
            </a:lvl4pPr>
            <a:lvl5pPr>
              <a:defRPr>
                <a:solidFill>
                  <a:srgbClr val="17254C"/>
                </a:solidFill>
              </a:defRPr>
            </a:lvl5pPr>
          </a:lstStyle>
          <a:p>
            <a:pPr lvl="0"/>
            <a:r>
              <a:rPr lang="tr-TR" dirty="0" smtClean="0"/>
              <a:t>Ders içeriği eklemek için tıklayın.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14" name="Metin kutusu 13"/>
          <p:cNvSpPr txBox="1"/>
          <p:nvPr userDrawn="1"/>
        </p:nvSpPr>
        <p:spPr>
          <a:xfrm>
            <a:off x="104775" y="6391275"/>
            <a:ext cx="77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60EFC63-7F75-4E13-9E27-E21CD9B7144E}" type="slidenum">
              <a:rPr lang="tr-TR" smtClean="0">
                <a:solidFill>
                  <a:schemeClr val="bg1"/>
                </a:solidFill>
              </a:rPr>
              <a:pPr algn="ctr"/>
              <a:t>‹#›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190"/>
            <a:ext cx="12192000" cy="6930189"/>
          </a:xfrm>
          <a:prstGeom prst="rect">
            <a:avLst/>
          </a:prstGeom>
        </p:spPr>
      </p:pic>
      <p:sp>
        <p:nvSpPr>
          <p:cNvPr id="4" name="Metin kutusu 3"/>
          <p:cNvSpPr txBox="1"/>
          <p:nvPr userDrawn="1"/>
        </p:nvSpPr>
        <p:spPr>
          <a:xfrm>
            <a:off x="4084320" y="3145583"/>
            <a:ext cx="4579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AF8343"/>
                </a:solidFill>
              </a:rPr>
              <a:t>Katılımınız için</a:t>
            </a:r>
          </a:p>
          <a:p>
            <a:r>
              <a:rPr lang="tr-TR" sz="4400" b="1" dirty="0" smtClean="0">
                <a:solidFill>
                  <a:srgbClr val="17254C"/>
                </a:solidFill>
              </a:rPr>
              <a:t>Teşekkür</a:t>
            </a:r>
            <a:r>
              <a:rPr lang="tr-TR" sz="4400" b="1" baseline="0" dirty="0" smtClean="0">
                <a:solidFill>
                  <a:srgbClr val="17254C"/>
                </a:solidFill>
              </a:rPr>
              <a:t> Ederiz.</a:t>
            </a:r>
            <a:endParaRPr lang="tr-TR" sz="4400" b="1" dirty="0">
              <a:solidFill>
                <a:srgbClr val="1725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8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8E5B77-C606-CF40-B1E2-44F522B25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B80E59E-3D4B-884C-85EB-41CD724B6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C3E531-7EA1-2043-874C-471A4816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DF46-1AB3-FE4B-9279-152ABED9FE7C}" type="datetimeFigureOut">
              <a:rPr lang="tr-TR" smtClean="0"/>
              <a:t>9.11.2023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2E65CD-49C2-4843-B8DE-A4C3516B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E0E2C3-D202-7543-9A82-16ACCAFA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4451-6340-7345-8D88-AF83AEC52B7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853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6D3DB-0CB8-443B-B63B-30E2D0ABB754}" type="datetimeFigureOut">
              <a:rPr lang="tr-TR" smtClean="0"/>
              <a:t>9.11.2023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4ED98-2921-49A2-81F8-214260D78B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19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47725" y="2481942"/>
            <a:ext cx="10496550" cy="1097281"/>
          </a:xfrm>
        </p:spPr>
        <p:txBody>
          <a:bodyPr>
            <a:normAutofit fontScale="90000"/>
          </a:bodyPr>
          <a:lstStyle/>
          <a:p>
            <a:r>
              <a:rPr lang="tr-TR" b="0" dirty="0"/>
              <a:t>SYY243-KARŞILAŞTIRMALI SAĞLIK SİSTEMLERİ ve SAĞLIK POLİTİKALARI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990109"/>
            <a:ext cx="8843554" cy="599308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ULUSLARARASI SAĞLIK KURULUŞLARI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10"/>
          </p:nvPr>
        </p:nvSpPr>
        <p:spPr>
          <a:xfrm>
            <a:off x="2981826" y="4902926"/>
            <a:ext cx="6228348" cy="624906"/>
          </a:xfrm>
        </p:spPr>
        <p:txBody>
          <a:bodyPr/>
          <a:lstStyle/>
          <a:p>
            <a:r>
              <a:rPr lang="tr-TR" dirty="0"/>
              <a:t>6</a:t>
            </a:r>
            <a:r>
              <a:rPr lang="tr-TR" smtClean="0"/>
              <a:t>.HAFTA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r-TR" dirty="0" err="1" smtClean="0"/>
              <a:t>Dr.Öğr.Üyesi</a:t>
            </a:r>
            <a:r>
              <a:rPr lang="tr-TR" dirty="0" smtClean="0"/>
              <a:t> Aslı KAYA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54" y="177949"/>
            <a:ext cx="1423852" cy="80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8225" y="965201"/>
            <a:ext cx="10195832" cy="119017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ILO(INTERNATIONAL </a:t>
            </a:r>
            <a:r>
              <a:rPr lang="tr-TR" dirty="0">
                <a:solidFill>
                  <a:srgbClr val="FF0000"/>
                </a:solidFill>
              </a:rPr>
              <a:t>LABOUR ORGANIZATION)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Uluslararası Çalışma Örgütü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8225" y="2442754"/>
            <a:ext cx="9825037" cy="3466714"/>
          </a:xfrm>
        </p:spPr>
        <p:txBody>
          <a:bodyPr>
            <a:normAutofit lnSpcReduction="10000"/>
          </a:bodyPr>
          <a:lstStyle/>
          <a:p>
            <a:r>
              <a:rPr lang="tr-TR" dirty="0"/>
              <a:t>1919’da </a:t>
            </a:r>
            <a:r>
              <a:rPr lang="tr-TR" dirty="0" err="1"/>
              <a:t>Versalles</a:t>
            </a:r>
            <a:r>
              <a:rPr lang="tr-TR" dirty="0"/>
              <a:t> Barış Antlaşması ile </a:t>
            </a:r>
            <a:r>
              <a:rPr lang="tr-TR" dirty="0" smtClean="0"/>
              <a:t>kurulmuştur</a:t>
            </a:r>
            <a:r>
              <a:rPr lang="tr-TR" dirty="0"/>
              <a:t>.</a:t>
            </a:r>
          </a:p>
          <a:p>
            <a:r>
              <a:rPr lang="tr-TR" u="sng" dirty="0">
                <a:solidFill>
                  <a:srgbClr val="FF0000"/>
                </a:solidFill>
              </a:rPr>
              <a:t>GÖREVLERİ:</a:t>
            </a:r>
          </a:p>
          <a:p>
            <a:r>
              <a:rPr lang="tr-TR" dirty="0" smtClean="0"/>
              <a:t>Bütün </a:t>
            </a:r>
            <a:r>
              <a:rPr lang="tr-TR" dirty="0"/>
              <a:t>dünyada işçilerin çalışma koşulları ve </a:t>
            </a:r>
            <a:r>
              <a:rPr lang="tr-TR" dirty="0" smtClean="0"/>
              <a:t>yaşam </a:t>
            </a:r>
            <a:r>
              <a:rPr lang="tr-TR" dirty="0"/>
              <a:t>düzeylerini geliştirmeyi amaçlar.</a:t>
            </a:r>
          </a:p>
          <a:p>
            <a:r>
              <a:rPr lang="tr-TR" dirty="0" smtClean="0"/>
              <a:t>Ülkelerin </a:t>
            </a:r>
            <a:r>
              <a:rPr lang="tr-TR" dirty="0"/>
              <a:t>çalışma yasalarında ve bu alana </a:t>
            </a:r>
            <a:r>
              <a:rPr lang="tr-TR" dirty="0" smtClean="0"/>
              <a:t>ilişkin </a:t>
            </a:r>
            <a:r>
              <a:rPr lang="tr-TR" dirty="0"/>
              <a:t>uygulamalarda standartları geliştirmeye </a:t>
            </a:r>
            <a:r>
              <a:rPr lang="tr-TR" dirty="0" smtClean="0"/>
              <a:t>çalışır</a:t>
            </a:r>
            <a:r>
              <a:rPr lang="tr-TR" dirty="0"/>
              <a:t>.</a:t>
            </a:r>
          </a:p>
          <a:p>
            <a:r>
              <a:rPr lang="tr-TR" dirty="0" smtClean="0"/>
              <a:t>Bu </a:t>
            </a:r>
            <a:r>
              <a:rPr lang="tr-TR" dirty="0"/>
              <a:t>amaçla sosyal politikalar, iş gücü eğitimi ve </a:t>
            </a:r>
            <a:r>
              <a:rPr lang="tr-TR" dirty="0" smtClean="0"/>
              <a:t>kullanımı </a:t>
            </a:r>
            <a:r>
              <a:rPr lang="tr-TR" dirty="0"/>
              <a:t>konularında teknik yardım sağlar.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118" y="149896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25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8225" y="1685109"/>
            <a:ext cx="9398998" cy="156754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UNEP (UNITED NATIONS </a:t>
            </a:r>
            <a:r>
              <a:rPr lang="tr-TR" dirty="0" smtClean="0">
                <a:solidFill>
                  <a:srgbClr val="FF0000"/>
                </a:solidFill>
              </a:rPr>
              <a:t>ENVIORNMENT PROGRAMME</a:t>
            </a:r>
            <a:r>
              <a:rPr lang="tr-TR" dirty="0">
                <a:solidFill>
                  <a:srgbClr val="FF0000"/>
                </a:solidFill>
              </a:rPr>
              <a:t>)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Birleşmiş Milletler Çevre Programı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8225" y="2534194"/>
            <a:ext cx="9825037" cy="3375274"/>
          </a:xfrm>
        </p:spPr>
        <p:txBody>
          <a:bodyPr>
            <a:normAutofit/>
          </a:bodyPr>
          <a:lstStyle/>
          <a:p>
            <a:r>
              <a:rPr lang="tr-TR" dirty="0"/>
              <a:t>1973 yılında Birleşmiş Milletler </a:t>
            </a:r>
            <a:r>
              <a:rPr lang="tr-TR" dirty="0" smtClean="0"/>
              <a:t>kapsamındaki çevre </a:t>
            </a:r>
            <a:r>
              <a:rPr lang="tr-TR" dirty="0"/>
              <a:t>koruma çalışmalarına yön vermek ve </a:t>
            </a:r>
            <a:r>
              <a:rPr lang="tr-TR" dirty="0" smtClean="0"/>
              <a:t>bu çalışmalarda </a:t>
            </a:r>
            <a:r>
              <a:rPr lang="tr-TR" dirty="0"/>
              <a:t>eşgüdüm sağlamak </a:t>
            </a:r>
            <a:r>
              <a:rPr lang="tr-TR" dirty="0" smtClean="0"/>
              <a:t>için oluşturulmuştur</a:t>
            </a:r>
            <a:r>
              <a:rPr lang="tr-TR" dirty="0"/>
              <a:t>.</a:t>
            </a:r>
          </a:p>
          <a:p>
            <a:r>
              <a:rPr lang="tr-TR" dirty="0" smtClean="0"/>
              <a:t>Oluşturulan </a:t>
            </a:r>
            <a:r>
              <a:rPr lang="tr-TR" dirty="0"/>
              <a:t>uluslararası gözlem sistemi, </a:t>
            </a:r>
            <a:r>
              <a:rPr lang="tr-TR" dirty="0" smtClean="0"/>
              <a:t>üye ülkelerin </a:t>
            </a:r>
            <a:r>
              <a:rPr lang="tr-TR" dirty="0"/>
              <a:t>önemli çevre tehlikeleri </a:t>
            </a:r>
            <a:r>
              <a:rPr lang="tr-TR" dirty="0" smtClean="0"/>
              <a:t>konusunda bilgilenmesine </a:t>
            </a:r>
            <a:r>
              <a:rPr lang="tr-TR" dirty="0"/>
              <a:t>ve gereken önlemleri </a:t>
            </a:r>
            <a:r>
              <a:rPr lang="tr-TR" dirty="0" smtClean="0"/>
              <a:t>almasına olanak </a:t>
            </a:r>
            <a:r>
              <a:rPr lang="tr-TR" dirty="0"/>
              <a:t>sağlar.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113" y="352696"/>
            <a:ext cx="2005149" cy="20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Doğal afetlere ve başka felaketlere uğrayan </a:t>
            </a:r>
            <a:r>
              <a:rPr lang="tr-TR" dirty="0" smtClean="0"/>
              <a:t>ülkelere </a:t>
            </a:r>
            <a:r>
              <a:rPr lang="tr-TR" dirty="0"/>
              <a:t>yönelik uluslararası yardım </a:t>
            </a:r>
            <a:r>
              <a:rPr lang="tr-TR" dirty="0" smtClean="0"/>
              <a:t>çalışmalarında </a:t>
            </a:r>
            <a:r>
              <a:rPr lang="tr-TR" dirty="0"/>
              <a:t>eşgüdüm sağlar.</a:t>
            </a:r>
          </a:p>
          <a:p>
            <a:r>
              <a:rPr lang="tr-TR" dirty="0" smtClean="0"/>
              <a:t>Doğal </a:t>
            </a:r>
            <a:r>
              <a:rPr lang="tr-TR" dirty="0"/>
              <a:t>afetlere uğrama olasılığı bulunan </a:t>
            </a:r>
            <a:r>
              <a:rPr lang="tr-TR" dirty="0" smtClean="0"/>
              <a:t>bölgelerde </a:t>
            </a:r>
            <a:r>
              <a:rPr lang="tr-TR" dirty="0"/>
              <a:t>stok oluşturarak ve doğal </a:t>
            </a:r>
            <a:r>
              <a:rPr lang="tr-TR" dirty="0" smtClean="0"/>
              <a:t>kaynakların </a:t>
            </a:r>
            <a:r>
              <a:rPr lang="tr-TR" dirty="0"/>
              <a:t>etkin biçimde kullanılmasını </a:t>
            </a:r>
            <a:r>
              <a:rPr lang="tr-TR" dirty="0" smtClean="0"/>
              <a:t>sağlayarak </a:t>
            </a:r>
            <a:r>
              <a:rPr lang="tr-TR" dirty="0"/>
              <a:t>üye ülkelerin afetlerle savaştaki </a:t>
            </a:r>
            <a:r>
              <a:rPr lang="tr-TR" dirty="0" smtClean="0"/>
              <a:t>etkinliğini </a:t>
            </a:r>
            <a:r>
              <a:rPr lang="tr-TR" dirty="0"/>
              <a:t>arttırmaya çalışır.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566" y="4334980"/>
            <a:ext cx="2290354" cy="19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6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8225" y="1384663"/>
            <a:ext cx="8810625" cy="282212"/>
          </a:xfrm>
        </p:spPr>
        <p:txBody>
          <a:bodyPr>
            <a:normAutofit fontScale="90000"/>
          </a:bodyPr>
          <a:lstStyle/>
          <a:p>
            <a:r>
              <a:rPr lang="tr-TR" sz="3600" dirty="0">
                <a:solidFill>
                  <a:srgbClr val="FF0000"/>
                </a:solidFill>
              </a:rPr>
              <a:t>UNDP (UNITED NATION DEVELOPING PROGRAMME) </a:t>
            </a:r>
            <a:r>
              <a:rPr lang="tr-TR" sz="3600" dirty="0" smtClean="0">
                <a:solidFill>
                  <a:srgbClr val="FF0000"/>
                </a:solidFill>
              </a:rPr>
              <a:t/>
            </a:r>
            <a:br>
              <a:rPr lang="tr-TR" sz="3600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Birleşmiş </a:t>
            </a:r>
            <a:r>
              <a:rPr lang="tr-TR" dirty="0">
                <a:solidFill>
                  <a:srgbClr val="FF0000"/>
                </a:solidFill>
              </a:rPr>
              <a:t>Milletler Kalkınma Programı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8225" y="2325188"/>
            <a:ext cx="9825037" cy="3584279"/>
          </a:xfrm>
        </p:spPr>
        <p:txBody>
          <a:bodyPr/>
          <a:lstStyle/>
          <a:p>
            <a:r>
              <a:rPr lang="tr-TR" dirty="0" err="1"/>
              <a:t>BM’in</a:t>
            </a:r>
            <a:r>
              <a:rPr lang="tr-TR" dirty="0"/>
              <a:t> küresel kalkınma kuruluşudur.</a:t>
            </a:r>
          </a:p>
          <a:p>
            <a:r>
              <a:rPr lang="tr-TR" b="1" u="sng" dirty="0">
                <a:solidFill>
                  <a:srgbClr val="FF0000"/>
                </a:solidFill>
              </a:rPr>
              <a:t>AMACI</a:t>
            </a:r>
          </a:p>
          <a:p>
            <a:r>
              <a:rPr lang="tr-TR" dirty="0" smtClean="0"/>
              <a:t>İşbirliği </a:t>
            </a:r>
            <a:r>
              <a:rPr lang="tr-TR" dirty="0"/>
              <a:t>yaparak ülkelerin sosyal, ekonomik ve </a:t>
            </a:r>
            <a:r>
              <a:rPr lang="tr-TR" dirty="0" smtClean="0"/>
              <a:t>kültürel </a:t>
            </a:r>
            <a:r>
              <a:rPr lang="tr-TR" dirty="0"/>
              <a:t>bakımdan kalkınmasına yardım etmek, </a:t>
            </a:r>
          </a:p>
          <a:p>
            <a:r>
              <a:rPr lang="tr-TR" dirty="0" smtClean="0"/>
              <a:t>Kalkınmakta </a:t>
            </a:r>
            <a:r>
              <a:rPr lang="tr-TR" dirty="0"/>
              <a:t>olan ülkelerin yardımlara </a:t>
            </a:r>
            <a:r>
              <a:rPr lang="tr-TR" dirty="0" smtClean="0"/>
              <a:t>ulaşmasını </a:t>
            </a:r>
            <a:r>
              <a:rPr lang="tr-TR" dirty="0"/>
              <a:t>ve bunları etkin kullanmalarına </a:t>
            </a:r>
            <a:r>
              <a:rPr lang="tr-TR" dirty="0" smtClean="0"/>
              <a:t>destek </a:t>
            </a:r>
            <a:r>
              <a:rPr lang="tr-TR" dirty="0"/>
              <a:t>sağlamaktır.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729" y="408851"/>
            <a:ext cx="1348877" cy="273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4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8226" y="1345473"/>
            <a:ext cx="7570198" cy="321401"/>
          </a:xfrm>
        </p:spPr>
        <p:txBody>
          <a:bodyPr>
            <a:no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UNFPA (UNITED NATION FUND FOR POPULATION ACTIVITIES) </a:t>
            </a:r>
            <a:r>
              <a:rPr lang="tr-TR" sz="2800" dirty="0" smtClean="0">
                <a:solidFill>
                  <a:srgbClr val="FF0000"/>
                </a:solidFill>
              </a:rPr>
              <a:t/>
            </a:r>
            <a:br>
              <a:rPr lang="tr-TR" sz="2800" dirty="0" smtClean="0">
                <a:solidFill>
                  <a:srgbClr val="FF0000"/>
                </a:solidFill>
              </a:rPr>
            </a:br>
            <a:r>
              <a:rPr lang="tr-TR" sz="2800" dirty="0" smtClean="0">
                <a:solidFill>
                  <a:srgbClr val="FF0000"/>
                </a:solidFill>
              </a:rPr>
              <a:t>Birleşmiş </a:t>
            </a:r>
            <a:r>
              <a:rPr lang="tr-TR" sz="2800" dirty="0">
                <a:solidFill>
                  <a:srgbClr val="FF0000"/>
                </a:solidFill>
              </a:rPr>
              <a:t>Milletler Nüfus Etkinlikleri Fonu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8225" y="2338250"/>
            <a:ext cx="9825037" cy="3571217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1969 yılında, nüfus ve aile planlaması gereksinimlerini karşılayacak kapasiteyi yaratmak, hükümetlere nüfus politika ve programları geliştirmede yardımcı olmak ve uygulamada mali yardımda bulunmak amacı ile kurulmuştur. </a:t>
            </a:r>
            <a:endParaRPr lang="tr-TR" dirty="0" smtClean="0"/>
          </a:p>
          <a:p>
            <a:r>
              <a:rPr lang="tr-TR" u="sng" dirty="0">
                <a:solidFill>
                  <a:srgbClr val="FF0000"/>
                </a:solidFill>
              </a:rPr>
              <a:t>GÖREVLERİ </a:t>
            </a:r>
          </a:p>
          <a:p>
            <a:r>
              <a:rPr lang="tr-TR" dirty="0" smtClean="0"/>
              <a:t>Hızlı </a:t>
            </a:r>
            <a:r>
              <a:rPr lang="tr-TR" dirty="0"/>
              <a:t>nüfus artışı ile ilgili sorunlara dikkat çekmek ve nüfus verilerini ve dinamiklerini incelenmek. </a:t>
            </a:r>
          </a:p>
          <a:p>
            <a:r>
              <a:rPr lang="tr-TR" dirty="0" smtClean="0"/>
              <a:t>Nüfus </a:t>
            </a:r>
            <a:r>
              <a:rPr lang="tr-TR" dirty="0"/>
              <a:t>politikalarını belirlenmek, değerlendirmek ve uygulanmak. </a:t>
            </a:r>
          </a:p>
          <a:p>
            <a:r>
              <a:rPr lang="tr-TR" dirty="0" smtClean="0"/>
              <a:t>Aile </a:t>
            </a:r>
            <a:r>
              <a:rPr lang="tr-TR" dirty="0"/>
              <a:t>planlaması, cinsel sağlık ve üreme sağlığı programları geliştirilmesine katkıda bulunmak. </a:t>
            </a:r>
          </a:p>
          <a:p>
            <a:r>
              <a:rPr lang="tr-TR" dirty="0" smtClean="0"/>
              <a:t>Talepte </a:t>
            </a:r>
            <a:r>
              <a:rPr lang="tr-TR" dirty="0"/>
              <a:t>bulunan gelişmekte olan ülkelere nüfus problemlerini çözmede yardımcı olmak.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016" y="133350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02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RED CROSS 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Kızıl Haç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1863 yılında 16 ülke yaralı askerlerin </a:t>
            </a:r>
            <a:r>
              <a:rPr lang="tr-TR" dirty="0" smtClean="0"/>
              <a:t>tedavisinde </a:t>
            </a:r>
            <a:r>
              <a:rPr lang="tr-TR" dirty="0"/>
              <a:t>uygulanacak düzenlemeleri </a:t>
            </a:r>
            <a:r>
              <a:rPr lang="tr-TR" dirty="0" smtClean="0"/>
              <a:t>belirleyen </a:t>
            </a:r>
            <a:r>
              <a:rPr lang="tr-TR" dirty="0"/>
              <a:t>Cenevre Antlaşmasını imzalaması </a:t>
            </a:r>
            <a:r>
              <a:rPr lang="tr-TR" dirty="0" smtClean="0"/>
              <a:t>Kızıl </a:t>
            </a:r>
            <a:r>
              <a:rPr lang="tr-TR" dirty="0" err="1"/>
              <a:t>Haç’ın</a:t>
            </a:r>
            <a:r>
              <a:rPr lang="tr-TR" dirty="0"/>
              <a:t> temelini oluşturur.</a:t>
            </a:r>
          </a:p>
          <a:p>
            <a:r>
              <a:rPr lang="tr-TR" dirty="0" smtClean="0"/>
              <a:t>1919 </a:t>
            </a:r>
            <a:r>
              <a:rPr lang="tr-TR" dirty="0"/>
              <a:t>yılında Kızıl Haç dernekler birliği şeklinde </a:t>
            </a:r>
            <a:r>
              <a:rPr lang="tr-TR" dirty="0" smtClean="0"/>
              <a:t>kurulmuştur</a:t>
            </a:r>
            <a:r>
              <a:rPr lang="tr-TR" dirty="0"/>
              <a:t>.</a:t>
            </a:r>
          </a:p>
          <a:p>
            <a:r>
              <a:rPr lang="tr-TR" dirty="0" smtClean="0"/>
              <a:t>Bu </a:t>
            </a:r>
            <a:r>
              <a:rPr lang="tr-TR" dirty="0"/>
              <a:t>derneklerin kapatılması sonucu 1982’de </a:t>
            </a:r>
            <a:r>
              <a:rPr lang="tr-TR" dirty="0" smtClean="0"/>
              <a:t>Kızıl </a:t>
            </a:r>
            <a:r>
              <a:rPr lang="tr-TR" dirty="0"/>
              <a:t>Haç olarak devam etmiştir</a:t>
            </a:r>
            <a:r>
              <a:rPr lang="tr-TR" dirty="0" smtClean="0"/>
              <a:t>.</a:t>
            </a:r>
          </a:p>
          <a:p>
            <a:r>
              <a:rPr lang="tr-TR" dirty="0"/>
              <a:t>AMAÇLARI: </a:t>
            </a:r>
            <a:endParaRPr lang="tr-TR" dirty="0" smtClean="0"/>
          </a:p>
          <a:p>
            <a:r>
              <a:rPr lang="tr-TR" dirty="0" smtClean="0"/>
              <a:t>Sel</a:t>
            </a:r>
            <a:r>
              <a:rPr lang="tr-TR" dirty="0"/>
              <a:t>, deprem, yangın gibi afetlerde yardımda bulunmak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955" y="231966"/>
            <a:ext cx="2538685" cy="14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8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KIZILAY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8225" y="2573382"/>
            <a:ext cx="9825037" cy="3336085"/>
          </a:xfrm>
        </p:spPr>
        <p:txBody>
          <a:bodyPr/>
          <a:lstStyle/>
          <a:p>
            <a:r>
              <a:rPr lang="tr-TR" dirty="0"/>
              <a:t>1877’de </a:t>
            </a:r>
            <a:r>
              <a:rPr lang="tr-TR" dirty="0" err="1"/>
              <a:t>Marko</a:t>
            </a:r>
            <a:r>
              <a:rPr lang="tr-TR" dirty="0"/>
              <a:t> </a:t>
            </a:r>
            <a:r>
              <a:rPr lang="tr-TR" dirty="0" err="1"/>
              <a:t>paşa’nın</a:t>
            </a:r>
            <a:r>
              <a:rPr lang="tr-TR" dirty="0"/>
              <a:t> başkanlığında ‘yaralı </a:t>
            </a:r>
            <a:r>
              <a:rPr lang="tr-TR" dirty="0" smtClean="0"/>
              <a:t>ve </a:t>
            </a:r>
            <a:r>
              <a:rPr lang="tr-TR" dirty="0"/>
              <a:t>Hasta Askerlere Muavenet Cemiyeti’ adı </a:t>
            </a:r>
            <a:r>
              <a:rPr lang="tr-TR" dirty="0" smtClean="0"/>
              <a:t>altında </a:t>
            </a:r>
            <a:r>
              <a:rPr lang="tr-TR" dirty="0"/>
              <a:t>çalışmaya başlamıştır.</a:t>
            </a:r>
          </a:p>
          <a:p>
            <a:r>
              <a:rPr lang="tr-TR" dirty="0" smtClean="0"/>
              <a:t>Abdülhamit </a:t>
            </a:r>
            <a:r>
              <a:rPr lang="tr-TR" dirty="0"/>
              <a:t>cemiyetin adını ‘Osmanlı Hilali </a:t>
            </a:r>
            <a:r>
              <a:rPr lang="tr-TR" dirty="0" err="1" smtClean="0"/>
              <a:t>Ahmer</a:t>
            </a:r>
            <a:r>
              <a:rPr lang="tr-TR" dirty="0" smtClean="0"/>
              <a:t> </a:t>
            </a:r>
            <a:r>
              <a:rPr lang="tr-TR" dirty="0"/>
              <a:t>Cemiyeti ‘ olarak değiştirmiştir.</a:t>
            </a:r>
          </a:p>
          <a:p>
            <a:r>
              <a:rPr lang="tr-TR" dirty="0" smtClean="0"/>
              <a:t>Cumhuriyetin </a:t>
            </a:r>
            <a:r>
              <a:rPr lang="tr-TR" dirty="0"/>
              <a:t>ilanından sonra adı ‘Türkiye </a:t>
            </a:r>
            <a:r>
              <a:rPr lang="tr-TR" dirty="0" smtClean="0"/>
              <a:t>Cumhuriyeti </a:t>
            </a:r>
            <a:r>
              <a:rPr lang="tr-TR" dirty="0"/>
              <a:t>Kızılay Cemiyeti’ olarak kabul </a:t>
            </a:r>
            <a:r>
              <a:rPr lang="tr-TR" dirty="0" smtClean="0"/>
              <a:t>edilmiştir</a:t>
            </a:r>
            <a:r>
              <a:rPr lang="tr-TR" dirty="0"/>
              <a:t>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772" y="401638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7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KIZILAY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>
                <a:solidFill>
                  <a:srgbClr val="FF0000"/>
                </a:solidFill>
              </a:rPr>
              <a:t>Amaçları:</a:t>
            </a:r>
          </a:p>
          <a:p>
            <a:r>
              <a:rPr lang="tr-TR" dirty="0" smtClean="0"/>
              <a:t>Felaketler </a:t>
            </a:r>
            <a:r>
              <a:rPr lang="tr-TR" dirty="0"/>
              <a:t>karşısında (yangın, deprem) yurt </a:t>
            </a:r>
            <a:r>
              <a:rPr lang="tr-TR" dirty="0" smtClean="0"/>
              <a:t>içinde </a:t>
            </a:r>
            <a:r>
              <a:rPr lang="tr-TR" dirty="0"/>
              <a:t>ve yurt dışında yardımda bulunmak.</a:t>
            </a:r>
          </a:p>
          <a:p>
            <a:r>
              <a:rPr lang="tr-TR" dirty="0" smtClean="0"/>
              <a:t>Ülkenin </a:t>
            </a:r>
            <a:r>
              <a:rPr lang="tr-TR" dirty="0"/>
              <a:t>sağlık sorunları ile ilgilenmek.</a:t>
            </a:r>
          </a:p>
          <a:p>
            <a:r>
              <a:rPr lang="tr-TR" dirty="0" smtClean="0"/>
              <a:t>Kızılhaç’a </a:t>
            </a:r>
            <a:r>
              <a:rPr lang="tr-TR" dirty="0"/>
              <a:t>üye devletlere </a:t>
            </a:r>
            <a:r>
              <a:rPr lang="tr-TR" dirty="0" smtClean="0"/>
              <a:t>gereksinimleri dahilinde </a:t>
            </a:r>
            <a:r>
              <a:rPr lang="tr-TR" dirty="0"/>
              <a:t>yardım etmek</a:t>
            </a:r>
          </a:p>
        </p:txBody>
      </p:sp>
    </p:spTree>
    <p:extLst>
      <p:ext uri="{BB962C8B-B14F-4D97-AF65-F5344CB8AC3E}">
        <p14:creationId xmlns:p14="http://schemas.microsoft.com/office/powerpoint/2010/main" val="3318633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Atatürk Sözleri: Mustafa Kemal Atatürkün En Unutulmaz Ve En Anlamlı Güzel Söz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75" y="965201"/>
            <a:ext cx="8743614" cy="520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179" y="212904"/>
            <a:ext cx="84132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32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7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/>
              <a:t>1948 yılında yayımlanan “İnsan Hakları Evrensel Bildirgesi”, </a:t>
            </a:r>
            <a:r>
              <a:rPr lang="tr-TR" dirty="0" smtClean="0"/>
              <a:t>sağlık hizmetlerinden </a:t>
            </a:r>
            <a:r>
              <a:rPr lang="tr-TR" dirty="0"/>
              <a:t>yararlanmayı bir insan hakkı olarak </a:t>
            </a:r>
            <a:r>
              <a:rPr lang="tr-TR" dirty="0" smtClean="0"/>
              <a:t>görmektedir. 1970 </a:t>
            </a:r>
            <a:r>
              <a:rPr lang="tr-TR" dirty="0"/>
              <a:t>yılında geliştirilen bildirge, bu hakkın herkese </a:t>
            </a:r>
            <a:r>
              <a:rPr lang="tr-TR" dirty="0" smtClean="0"/>
              <a:t>sağlanabilmesi için </a:t>
            </a:r>
            <a:r>
              <a:rPr lang="tr-TR" dirty="0"/>
              <a:t>ülkelerde sağlık örgütlerinin etkinliğinin artırılmasının </a:t>
            </a:r>
            <a:r>
              <a:rPr lang="tr-TR" dirty="0" smtClean="0"/>
              <a:t>önemini ortaya </a:t>
            </a:r>
            <a:r>
              <a:rPr lang="tr-TR" dirty="0"/>
              <a:t>koymuştur. Ancak bazı ülkelerde sağlık örgütlerinin </a:t>
            </a:r>
            <a:r>
              <a:rPr lang="tr-TR" dirty="0" smtClean="0"/>
              <a:t>çabaları, çoğu </a:t>
            </a:r>
            <a:r>
              <a:rPr lang="tr-TR" dirty="0"/>
              <a:t>sağlık sorunlarını çözmede yeterli olmayınca; bu durum </a:t>
            </a:r>
            <a:r>
              <a:rPr lang="tr-TR" dirty="0" smtClean="0"/>
              <a:t>sağlık alanında </a:t>
            </a:r>
            <a:r>
              <a:rPr lang="tr-TR" dirty="0"/>
              <a:t>uluslararası işbirliğinin yapılması gerektiğini </a:t>
            </a:r>
            <a:r>
              <a:rPr lang="tr-TR" dirty="0" smtClean="0"/>
              <a:t>ortaya koymuştur</a:t>
            </a:r>
            <a:r>
              <a:rPr lang="tr-TR" dirty="0"/>
              <a:t>. Böylece çeşitli alanlarda uluslararası sağlık </a:t>
            </a:r>
            <a:r>
              <a:rPr lang="tr-TR" dirty="0" smtClean="0"/>
              <a:t>hizmeti yapan </a:t>
            </a:r>
            <a:r>
              <a:rPr lang="tr-TR" dirty="0"/>
              <a:t>kuruluşlar ortaya çıkmıştır.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353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966651"/>
            <a:ext cx="8751570" cy="1815738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IPO (International </a:t>
            </a:r>
            <a:r>
              <a:rPr lang="tr-TR" dirty="0" err="1" smtClean="0">
                <a:solidFill>
                  <a:srgbClr val="FF0000"/>
                </a:solidFill>
              </a:rPr>
              <a:t>Health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Organization</a:t>
            </a:r>
            <a:r>
              <a:rPr lang="tr-TR" dirty="0" smtClean="0">
                <a:solidFill>
                  <a:srgbClr val="FF0000"/>
                </a:solidFill>
              </a:rPr>
              <a:t>)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Uluslararası Halk Sağlığı Örgütü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8225" y="2965268"/>
            <a:ext cx="9825037" cy="2944199"/>
          </a:xfrm>
        </p:spPr>
        <p:txBody>
          <a:bodyPr/>
          <a:lstStyle/>
          <a:p>
            <a:r>
              <a:rPr lang="tr-TR" dirty="0"/>
              <a:t>Sağlıkla ilgili ilk uluslararası örgüttür. </a:t>
            </a:r>
            <a:endParaRPr lang="tr-TR" dirty="0" smtClean="0"/>
          </a:p>
          <a:p>
            <a:r>
              <a:rPr lang="tr-TR" dirty="0" smtClean="0"/>
              <a:t>1907 </a:t>
            </a:r>
            <a:r>
              <a:rPr lang="tr-TR" dirty="0"/>
              <a:t>yılında kurulmuştur. </a:t>
            </a:r>
          </a:p>
          <a:p>
            <a:r>
              <a:rPr lang="tr-TR" dirty="0" smtClean="0"/>
              <a:t>1952 </a:t>
            </a:r>
            <a:r>
              <a:rPr lang="tr-TR" dirty="0"/>
              <a:t>yılında kurucu üyelerin istifası ile kapanmıştır</a:t>
            </a:r>
          </a:p>
        </p:txBody>
      </p:sp>
    </p:spTree>
    <p:extLst>
      <p:ext uri="{BB962C8B-B14F-4D97-AF65-F5344CB8AC3E}">
        <p14:creationId xmlns:p14="http://schemas.microsoft.com/office/powerpoint/2010/main" val="383862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8226" y="965201"/>
            <a:ext cx="6472918" cy="19478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WHO (WORLD HEALTH ORGANIZATION) 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Dünya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Sağlık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Örgütü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8225" y="3122022"/>
            <a:ext cx="9825037" cy="2787445"/>
          </a:xfrm>
        </p:spPr>
        <p:txBody>
          <a:bodyPr/>
          <a:lstStyle/>
          <a:p>
            <a:r>
              <a:rPr lang="tr-TR" dirty="0" err="1"/>
              <a:t>II.Dünya</a:t>
            </a:r>
            <a:r>
              <a:rPr lang="tr-TR" dirty="0"/>
              <a:t> Savaşı’ndan sonra 1948’de Birleşmiş Milletler tarafından kurulmuştur. </a:t>
            </a:r>
          </a:p>
          <a:p>
            <a:r>
              <a:rPr lang="tr-TR" dirty="0" smtClean="0"/>
              <a:t>Irk</a:t>
            </a:r>
            <a:r>
              <a:rPr lang="tr-TR" dirty="0"/>
              <a:t>, milliyet, din ve cinsiyet ayrımı gözetmeksizin tüm insanları ve ulusları, en yüksek sağlık düzeyine ulaştırmak ana ilkelerindendir.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617220"/>
            <a:ext cx="4402728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9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8225" y="1201783"/>
            <a:ext cx="9825037" cy="4707685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GÖREVLERİ:</a:t>
            </a:r>
          </a:p>
          <a:p>
            <a:r>
              <a:rPr lang="tr-TR" dirty="0" smtClean="0"/>
              <a:t>Ülkelerin </a:t>
            </a:r>
            <a:r>
              <a:rPr lang="tr-TR" dirty="0"/>
              <a:t>sağlık kuruluşlarını güçlendirmek.</a:t>
            </a:r>
          </a:p>
          <a:p>
            <a:r>
              <a:rPr lang="tr-TR" dirty="0" smtClean="0"/>
              <a:t>Bulaşıcı </a:t>
            </a:r>
            <a:r>
              <a:rPr lang="tr-TR" dirty="0"/>
              <a:t>hastalıklarla savaşmak, aşı, serum </a:t>
            </a:r>
            <a:r>
              <a:rPr lang="tr-TR" dirty="0" smtClean="0"/>
              <a:t>ve ilaçlar </a:t>
            </a:r>
            <a:r>
              <a:rPr lang="tr-TR" dirty="0"/>
              <a:t>sağlamak.</a:t>
            </a:r>
          </a:p>
          <a:p>
            <a:r>
              <a:rPr lang="tr-TR" dirty="0" smtClean="0"/>
              <a:t>Ana-çocuk </a:t>
            </a:r>
            <a:r>
              <a:rPr lang="tr-TR" dirty="0"/>
              <a:t>sağlığı ve aile </a:t>
            </a:r>
            <a:r>
              <a:rPr lang="tr-TR" dirty="0" smtClean="0"/>
              <a:t>planlaması konularında </a:t>
            </a:r>
            <a:r>
              <a:rPr lang="tr-TR" dirty="0"/>
              <a:t>çalışmalar yapmak.</a:t>
            </a:r>
          </a:p>
          <a:p>
            <a:r>
              <a:rPr lang="tr-TR" dirty="0" smtClean="0"/>
              <a:t>Ruh </a:t>
            </a:r>
            <a:r>
              <a:rPr lang="tr-TR" dirty="0"/>
              <a:t>sağlığına önem vermek.</a:t>
            </a:r>
          </a:p>
          <a:p>
            <a:r>
              <a:rPr lang="tr-TR" dirty="0" smtClean="0"/>
              <a:t>Halk </a:t>
            </a:r>
            <a:r>
              <a:rPr lang="tr-TR" dirty="0"/>
              <a:t>sağlığı eğitim programları oluşturmak </a:t>
            </a:r>
            <a:r>
              <a:rPr lang="tr-TR" dirty="0" smtClean="0"/>
              <a:t>ve geliştirmek</a:t>
            </a:r>
          </a:p>
          <a:p>
            <a:r>
              <a:rPr lang="tr-TR" dirty="0"/>
              <a:t>Sağlıkla ilgili bilimsel araştırmalar yapmak, geliştirmek ve araştırmaları desteklemek.</a:t>
            </a:r>
          </a:p>
          <a:p>
            <a:r>
              <a:rPr lang="tr-TR" dirty="0"/>
              <a:t>Temiz su kaynaklarından yararlanma konusunda planlar geliştirmek ve ülkelere destek vermek. </a:t>
            </a:r>
          </a:p>
          <a:p>
            <a:r>
              <a:rPr lang="tr-TR" dirty="0"/>
              <a:t>Epidemiyoloji ve istatistik hizmetleri geliştirmek.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731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8225" y="965200"/>
            <a:ext cx="8810625" cy="1804125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UNICEF</a:t>
            </a:r>
            <a:r>
              <a:rPr lang="tr-TR" dirty="0"/>
              <a:t/>
            </a:r>
            <a:br>
              <a:rPr lang="tr-TR" dirty="0"/>
            </a:br>
            <a:r>
              <a:rPr lang="tr-TR" dirty="0" smtClean="0">
                <a:solidFill>
                  <a:srgbClr val="FF0000"/>
                </a:solidFill>
              </a:rPr>
              <a:t>(</a:t>
            </a:r>
            <a:r>
              <a:rPr lang="tr-TR" dirty="0">
                <a:solidFill>
                  <a:srgbClr val="FF0000"/>
                </a:solidFill>
              </a:rPr>
              <a:t>UNITED NATIONS </a:t>
            </a:r>
            <a:r>
              <a:rPr lang="tr-TR" dirty="0" smtClean="0">
                <a:solidFill>
                  <a:srgbClr val="FF0000"/>
                </a:solidFill>
              </a:rPr>
              <a:t>INTERNATIONAL </a:t>
            </a:r>
            <a:r>
              <a:rPr lang="tr-TR" dirty="0">
                <a:solidFill>
                  <a:srgbClr val="FF0000"/>
                </a:solidFill>
              </a:rPr>
              <a:t>CHILDRENS 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EMERGENCY </a:t>
            </a:r>
            <a:r>
              <a:rPr lang="tr-TR" dirty="0">
                <a:solidFill>
                  <a:srgbClr val="FF0000"/>
                </a:solidFill>
              </a:rPr>
              <a:t>FUND)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 Birleşmiş Milletler Çocuklara Yardım Fonu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8225" y="3448594"/>
            <a:ext cx="9825037" cy="2460874"/>
          </a:xfrm>
        </p:spPr>
        <p:txBody>
          <a:bodyPr/>
          <a:lstStyle/>
          <a:p>
            <a:r>
              <a:rPr lang="tr-TR" dirty="0"/>
              <a:t>Çocukların sağlık, beslenme, eğitim </a:t>
            </a:r>
            <a:r>
              <a:rPr lang="tr-TR" dirty="0" smtClean="0"/>
              <a:t>ve genel </a:t>
            </a:r>
            <a:r>
              <a:rPr lang="tr-TR" dirty="0"/>
              <a:t>esenlik düzeyini yükseltmeye </a:t>
            </a:r>
            <a:r>
              <a:rPr lang="tr-TR" dirty="0" smtClean="0"/>
              <a:t>yönelik ulusal </a:t>
            </a:r>
            <a:r>
              <a:rPr lang="tr-TR" dirty="0"/>
              <a:t>çabalara destek olmak amacıyla</a:t>
            </a:r>
          </a:p>
          <a:p>
            <a:r>
              <a:rPr lang="tr-TR" dirty="0"/>
              <a:t>1945’ de kurulmuştur. Merkezi New </a:t>
            </a:r>
            <a:r>
              <a:rPr lang="tr-TR" dirty="0" smtClean="0"/>
              <a:t>York’tadır</a:t>
            </a:r>
            <a:r>
              <a:rPr lang="tr-TR" dirty="0"/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233" y="448382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6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8225" y="1384663"/>
            <a:ext cx="9825037" cy="4524805"/>
          </a:xfrm>
        </p:spPr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GÖREVLERİ:</a:t>
            </a:r>
          </a:p>
          <a:p>
            <a:r>
              <a:rPr lang="tr-TR" dirty="0" smtClean="0"/>
              <a:t>Kırsal </a:t>
            </a:r>
            <a:r>
              <a:rPr lang="tr-TR" dirty="0"/>
              <a:t>bölgelere götürülecek ana-çocuk </a:t>
            </a:r>
            <a:r>
              <a:rPr lang="tr-TR" dirty="0" smtClean="0"/>
              <a:t>sağlığı </a:t>
            </a:r>
            <a:r>
              <a:rPr lang="tr-TR" dirty="0"/>
              <a:t>programları hazırlamak.</a:t>
            </a:r>
          </a:p>
          <a:p>
            <a:r>
              <a:rPr lang="tr-TR" dirty="0" smtClean="0"/>
              <a:t>Sağlığa </a:t>
            </a:r>
            <a:r>
              <a:rPr lang="tr-TR" dirty="0"/>
              <a:t>erişimi kolaylaştırmak, köylüyü </a:t>
            </a:r>
            <a:r>
              <a:rPr lang="tr-TR" dirty="0" smtClean="0"/>
              <a:t>sağlık </a:t>
            </a:r>
            <a:r>
              <a:rPr lang="tr-TR" dirty="0"/>
              <a:t>tesislerini korumaya yöneltmek.</a:t>
            </a:r>
          </a:p>
          <a:p>
            <a:r>
              <a:rPr lang="tr-TR" dirty="0" smtClean="0"/>
              <a:t>Doğum </a:t>
            </a:r>
            <a:r>
              <a:rPr lang="tr-TR" dirty="0"/>
              <a:t>öncesi ve sonrası beslenme ve </a:t>
            </a:r>
            <a:r>
              <a:rPr lang="tr-TR" dirty="0" smtClean="0"/>
              <a:t>aşılama </a:t>
            </a:r>
            <a:r>
              <a:rPr lang="tr-TR" dirty="0"/>
              <a:t>konularında eğitimler yapmak</a:t>
            </a:r>
            <a:r>
              <a:rPr lang="tr-TR" dirty="0" smtClean="0"/>
              <a:t>.</a:t>
            </a:r>
          </a:p>
          <a:p>
            <a:r>
              <a:rPr lang="tr-TR" dirty="0"/>
              <a:t>Öğretmenler yetiştirilmesine yönelik eğitimleri düzenlemek ve desteklemek. </a:t>
            </a:r>
          </a:p>
          <a:p>
            <a:r>
              <a:rPr lang="tr-TR" dirty="0" smtClean="0"/>
              <a:t>Okul </a:t>
            </a:r>
            <a:r>
              <a:rPr lang="tr-TR" dirty="0"/>
              <a:t>yapımına, ders kitaplarının basımına destek vermek. </a:t>
            </a:r>
          </a:p>
          <a:p>
            <a:r>
              <a:rPr lang="tr-TR" dirty="0" smtClean="0"/>
              <a:t>Aile </a:t>
            </a:r>
            <a:r>
              <a:rPr lang="tr-TR" dirty="0"/>
              <a:t>planlaması ve beslenme programları düzenlemek ve bunları yaygınlaştırmak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763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8225" y="1084217"/>
            <a:ext cx="7034621" cy="1802674"/>
          </a:xfrm>
        </p:spPr>
        <p:txBody>
          <a:bodyPr>
            <a:normAutofit/>
          </a:bodyPr>
          <a:lstStyle/>
          <a:p>
            <a:pPr algn="ctr"/>
            <a:r>
              <a:rPr lang="tr-TR" sz="2000" dirty="0">
                <a:solidFill>
                  <a:srgbClr val="FF0000"/>
                </a:solidFill>
              </a:rPr>
              <a:t>UNESCO </a:t>
            </a:r>
            <a:r>
              <a:rPr lang="tr-TR" sz="2000" dirty="0" smtClean="0">
                <a:solidFill>
                  <a:srgbClr val="FF0000"/>
                </a:solidFill>
              </a:rPr>
              <a:t/>
            </a:r>
            <a:br>
              <a:rPr lang="tr-TR" sz="2000" dirty="0" smtClean="0">
                <a:solidFill>
                  <a:srgbClr val="FF0000"/>
                </a:solidFill>
              </a:rPr>
            </a:br>
            <a:r>
              <a:rPr lang="tr-TR" sz="2000" dirty="0" smtClean="0">
                <a:solidFill>
                  <a:srgbClr val="FF0000"/>
                </a:solidFill>
              </a:rPr>
              <a:t>(</a:t>
            </a:r>
            <a:r>
              <a:rPr lang="tr-TR" sz="2000" dirty="0">
                <a:solidFill>
                  <a:srgbClr val="FF0000"/>
                </a:solidFill>
              </a:rPr>
              <a:t>UNITED NATION EDUCATION SCIENTIFIC AND </a:t>
            </a:r>
            <a:br>
              <a:rPr lang="tr-TR" sz="2000" dirty="0">
                <a:solidFill>
                  <a:srgbClr val="FF0000"/>
                </a:solidFill>
              </a:rPr>
            </a:br>
            <a:r>
              <a:rPr lang="tr-TR" sz="2000" dirty="0">
                <a:solidFill>
                  <a:srgbClr val="FF0000"/>
                </a:solidFill>
              </a:rPr>
              <a:t>CULTUREL ORGANIZATION)</a:t>
            </a:r>
            <a:br>
              <a:rPr lang="tr-TR" sz="2000" dirty="0">
                <a:solidFill>
                  <a:srgbClr val="FF0000"/>
                </a:solidFill>
              </a:rPr>
            </a:br>
            <a:r>
              <a:rPr lang="tr-TR" sz="2000" dirty="0">
                <a:solidFill>
                  <a:srgbClr val="FF0000"/>
                </a:solidFill>
              </a:rPr>
              <a:t> Birleşmiş Milletler Eğitim, Bilim, ve Kültür</a:t>
            </a:r>
            <a:br>
              <a:rPr lang="tr-TR" sz="2000" dirty="0">
                <a:solidFill>
                  <a:srgbClr val="FF0000"/>
                </a:solidFill>
              </a:rPr>
            </a:br>
            <a:r>
              <a:rPr lang="tr-TR" sz="2000" dirty="0">
                <a:solidFill>
                  <a:srgbClr val="FF0000"/>
                </a:solidFill>
              </a:rPr>
              <a:t>Organizasyonu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8225" y="2886892"/>
            <a:ext cx="9825037" cy="3022576"/>
          </a:xfrm>
        </p:spPr>
        <p:txBody>
          <a:bodyPr>
            <a:normAutofit fontScale="62500" lnSpcReduction="20000"/>
          </a:bodyPr>
          <a:lstStyle/>
          <a:p>
            <a:r>
              <a:rPr lang="tr-TR" dirty="0"/>
              <a:t>1946 yılında eğitim, bilim ve kültür alanında uluslar arası işbirliği sağlayarak dünya barışına katkıda bulunmak amacıyla kurulmuştur. </a:t>
            </a:r>
            <a:endParaRPr lang="tr-TR" dirty="0" smtClean="0"/>
          </a:p>
          <a:p>
            <a:r>
              <a:rPr lang="tr-TR" b="1" u="sng" dirty="0" smtClean="0">
                <a:solidFill>
                  <a:srgbClr val="FF0000"/>
                </a:solidFill>
              </a:rPr>
              <a:t>GÖREVLERİ</a:t>
            </a:r>
            <a:r>
              <a:rPr lang="tr-TR" b="1" u="sng" dirty="0">
                <a:solidFill>
                  <a:srgbClr val="FF0000"/>
                </a:solidFill>
              </a:rPr>
              <a:t>: </a:t>
            </a:r>
          </a:p>
          <a:p>
            <a:r>
              <a:rPr lang="tr-TR" dirty="0" smtClean="0"/>
              <a:t>Dünyada </a:t>
            </a:r>
            <a:r>
              <a:rPr lang="tr-TR" dirty="0"/>
              <a:t>okur yazar oranını yükseltmek. </a:t>
            </a:r>
          </a:p>
          <a:p>
            <a:r>
              <a:rPr lang="tr-TR" dirty="0" smtClean="0"/>
              <a:t>Ülkelerin </a:t>
            </a:r>
            <a:r>
              <a:rPr lang="tr-TR" dirty="0"/>
              <a:t>eğitim düzeylerini yükseltmek, uluslararası barışı sağlamak. 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Temel ve teknik eğitimde görev alacak öğretmenleri yetiştirmek. </a:t>
            </a:r>
            <a:endParaRPr lang="tr-TR" dirty="0" smtClean="0"/>
          </a:p>
          <a:p>
            <a:r>
              <a:rPr lang="tr-TR" dirty="0"/>
              <a:t>Önemli sanat olaylarını desteklemek. </a:t>
            </a:r>
          </a:p>
          <a:p>
            <a:r>
              <a:rPr lang="tr-TR" dirty="0" smtClean="0"/>
              <a:t>Tiyatro</a:t>
            </a:r>
            <a:r>
              <a:rPr lang="tr-TR" dirty="0"/>
              <a:t>, sinema televizyon ve basın gibi sanatla ilgili iletişim araçlarının gelişmesi amacıyla araştırmalara yardım etmek. </a:t>
            </a:r>
          </a:p>
          <a:p>
            <a:r>
              <a:rPr lang="tr-TR" dirty="0" smtClean="0"/>
              <a:t>Var </a:t>
            </a:r>
            <a:r>
              <a:rPr lang="tr-TR" dirty="0"/>
              <a:t>olan kültür varlıklarını korumak.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846" y="241526"/>
            <a:ext cx="1574585" cy="242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8225" y="965200"/>
            <a:ext cx="8810625" cy="186943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FAO (FOOD AND AGRICULTURAL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ORGANIZATION OF THE UNITED NATIONS)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Birleşmiş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Milletler</a:t>
            </a:r>
            <a:r>
              <a:rPr lang="en-US" dirty="0">
                <a:solidFill>
                  <a:srgbClr val="FF0000"/>
                </a:solidFill>
              </a:rPr>
              <a:t> Gıda </a:t>
            </a:r>
            <a:r>
              <a:rPr lang="en-US" dirty="0" err="1">
                <a:solidFill>
                  <a:srgbClr val="FF0000"/>
                </a:solidFill>
              </a:rPr>
              <a:t>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Tarım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Örgütü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6785" y="2834639"/>
            <a:ext cx="9825037" cy="3205457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1945 yılında kurulmuştur, merkezi </a:t>
            </a:r>
            <a:r>
              <a:rPr lang="tr-TR" dirty="0" smtClean="0"/>
              <a:t>Cenevre’dedir</a:t>
            </a:r>
            <a:r>
              <a:rPr lang="tr-TR" dirty="0"/>
              <a:t>.</a:t>
            </a:r>
          </a:p>
          <a:p>
            <a:r>
              <a:rPr lang="tr-TR" dirty="0" smtClean="0"/>
              <a:t>İnsanların </a:t>
            </a:r>
            <a:r>
              <a:rPr lang="tr-TR" dirty="0"/>
              <a:t>açlığına çare bulmak, beslenme </a:t>
            </a:r>
            <a:r>
              <a:rPr lang="tr-TR" dirty="0" smtClean="0"/>
              <a:t>düzeyini </a:t>
            </a:r>
            <a:r>
              <a:rPr lang="tr-TR" dirty="0"/>
              <a:t>yükseltmek, yeterli gıda üretilmesine </a:t>
            </a:r>
            <a:r>
              <a:rPr lang="tr-TR" dirty="0" smtClean="0"/>
              <a:t>katkıda </a:t>
            </a:r>
            <a:r>
              <a:rPr lang="tr-TR" dirty="0"/>
              <a:t>bulunmak, gereksinimi olan ülkelere </a:t>
            </a:r>
            <a:r>
              <a:rPr lang="tr-TR" dirty="0" smtClean="0"/>
              <a:t>yardımda </a:t>
            </a:r>
            <a:r>
              <a:rPr lang="tr-TR" dirty="0"/>
              <a:t>bulunmak amacı ile kurulmuştur.</a:t>
            </a:r>
          </a:p>
          <a:p>
            <a:r>
              <a:rPr lang="tr-TR" dirty="0"/>
              <a:t>Gıda ve tarım ürünlerini etkileyen çevre kirliliği ile ilgili diğer uluslararası kuruluşlarla işbirliği yapmak. </a:t>
            </a:r>
          </a:p>
          <a:p>
            <a:r>
              <a:rPr lang="tr-TR" dirty="0" smtClean="0"/>
              <a:t>Daha </a:t>
            </a:r>
            <a:r>
              <a:rPr lang="tr-TR" dirty="0"/>
              <a:t>iyi tohum geliştirme, ürün toplama ve depolama konularında rehberlik etmek. </a:t>
            </a:r>
          </a:p>
          <a:p>
            <a:r>
              <a:rPr lang="tr-TR" dirty="0" smtClean="0"/>
              <a:t>Gelişmekte </a:t>
            </a:r>
            <a:r>
              <a:rPr lang="tr-TR" dirty="0"/>
              <a:t>olan ülkelerdeki tarımla ilgili projeleri desteklemek. </a:t>
            </a:r>
          </a:p>
          <a:p>
            <a:r>
              <a:rPr lang="tr-TR" dirty="0" smtClean="0"/>
              <a:t>Tarım </a:t>
            </a:r>
            <a:r>
              <a:rPr lang="tr-TR" dirty="0"/>
              <a:t>ve hayvancılık sektörüne zarar veren unsurlarla savaşmak. </a:t>
            </a:r>
          </a:p>
          <a:p>
            <a:r>
              <a:rPr lang="tr-TR" dirty="0" smtClean="0"/>
              <a:t>Dünyadaki </a:t>
            </a:r>
            <a:r>
              <a:rPr lang="tr-TR" dirty="0"/>
              <a:t>balık üretimini arttırmak için projeler hazırlamak.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601" y="287383"/>
            <a:ext cx="2068497" cy="270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62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m Şablonu.pptx" id="{FA979D8C-6CDF-495D-9523-90A3BA5402F4}" vid="{B70FF89A-07EF-461A-B675-5ED7E227566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1.HAFTA</Template>
  <TotalTime>376</TotalTime>
  <Words>844</Words>
  <Application>Microsoft Office PowerPoint</Application>
  <PresentationFormat>Geniş ekran</PresentationFormat>
  <Paragraphs>86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Adobe Fan Heiti Std B</vt:lpstr>
      <vt:lpstr>Arial</vt:lpstr>
      <vt:lpstr>Calibri</vt:lpstr>
      <vt:lpstr>Calibri Light</vt:lpstr>
      <vt:lpstr>Office Teması</vt:lpstr>
      <vt:lpstr>SYY243-KARŞILAŞTIRMALI SAĞLIK SİSTEMLERİ ve SAĞLIK POLİTİKALARI</vt:lpstr>
      <vt:lpstr>PowerPoint Sunusu</vt:lpstr>
      <vt:lpstr>IPO (International Health Organization) Uluslararası Halk Sağlığı Örgütü</vt:lpstr>
      <vt:lpstr>WHO (WORLD HEALTH ORGANIZATION)  Dünya Sağlık Örgütü</vt:lpstr>
      <vt:lpstr>PowerPoint Sunusu</vt:lpstr>
      <vt:lpstr>UNICEF (UNITED NATIONS INTERNATIONAL CHILDRENS  EMERGENCY FUND)  Birleşmiş Milletler Çocuklara Yardım Fonu</vt:lpstr>
      <vt:lpstr>PowerPoint Sunusu</vt:lpstr>
      <vt:lpstr>UNESCO  (UNITED NATION EDUCATION SCIENTIFIC AND  CULTUREL ORGANIZATION)  Birleşmiş Milletler Eğitim, Bilim, ve Kültür Organizasyonu</vt:lpstr>
      <vt:lpstr>FAO (FOOD AND AGRICULTURAL  ORGANIZATION OF THE UNITED NATIONS) Birleşmiş Milletler Gıda ve Tarım Örgütü </vt:lpstr>
      <vt:lpstr>ILO(INTERNATIONAL LABOUR ORGANIZATION) Uluslararası Çalışma Örgütü</vt:lpstr>
      <vt:lpstr>UNEP (UNITED NATIONS ENVIORNMENT PROGRAMME) Birleşmiş Milletler Çevre Programı</vt:lpstr>
      <vt:lpstr>PowerPoint Sunusu</vt:lpstr>
      <vt:lpstr>UNDP (UNITED NATION DEVELOPING PROGRAMME)  Birleşmiş Milletler Kalkınma Programı</vt:lpstr>
      <vt:lpstr>UNFPA (UNITED NATION FUND FOR POPULATION ACTIVITIES)  Birleşmiş Milletler Nüfus Etkinlikleri Fonu</vt:lpstr>
      <vt:lpstr>RED CROSS  Kızıl Haç</vt:lpstr>
      <vt:lpstr>KIZILAY</vt:lpstr>
      <vt:lpstr>KIZILAY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FTY452-SAĞLIK MEVZUATI</dc:title>
  <dc:creator>tkaralinc@igu.local</dc:creator>
  <cp:lastModifiedBy>aslkaya</cp:lastModifiedBy>
  <cp:revision>33</cp:revision>
  <dcterms:created xsi:type="dcterms:W3CDTF">2023-02-20T09:11:31Z</dcterms:created>
  <dcterms:modified xsi:type="dcterms:W3CDTF">2023-11-09T17:51:37Z</dcterms:modified>
</cp:coreProperties>
</file>